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56" r:id="rId4"/>
    <p:sldMasterId id="2147483768" r:id="rId5"/>
    <p:sldMasterId id="2147483780" r:id="rId6"/>
    <p:sldMasterId id="2147483816" r:id="rId7"/>
    <p:sldMasterId id="2147483828" r:id="rId8"/>
    <p:sldMasterId id="2147483840" r:id="rId9"/>
    <p:sldMasterId id="2147483852" r:id="rId10"/>
    <p:sldMasterId id="2147483864" r:id="rId11"/>
    <p:sldMasterId id="2147483876" r:id="rId12"/>
    <p:sldMasterId id="2147483888" r:id="rId13"/>
    <p:sldMasterId id="2147483912" r:id="rId14"/>
    <p:sldMasterId id="2147483924" r:id="rId15"/>
    <p:sldMasterId id="2147483936" r:id="rId16"/>
    <p:sldMasterId id="2147483948" r:id="rId17"/>
    <p:sldMasterId id="2147483972" r:id="rId18"/>
    <p:sldMasterId id="2147483984" r:id="rId19"/>
    <p:sldMasterId id="2147483996" r:id="rId20"/>
    <p:sldMasterId id="2147484008" r:id="rId21"/>
    <p:sldMasterId id="2147484020" r:id="rId22"/>
    <p:sldMasterId id="2147484032" r:id="rId23"/>
    <p:sldMasterId id="2147484044" r:id="rId24"/>
    <p:sldMasterId id="2147484056" r:id="rId25"/>
  </p:sldMasterIdLst>
  <p:notesMasterIdLst>
    <p:notesMasterId r:id="rId91"/>
  </p:notes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321" r:id="rId33"/>
    <p:sldId id="322" r:id="rId34"/>
    <p:sldId id="267" r:id="rId35"/>
    <p:sldId id="268" r:id="rId36"/>
    <p:sldId id="269" r:id="rId37"/>
    <p:sldId id="270" r:id="rId38"/>
    <p:sldId id="323" r:id="rId39"/>
    <p:sldId id="271" r:id="rId40"/>
    <p:sldId id="272" r:id="rId41"/>
    <p:sldId id="263" r:id="rId42"/>
    <p:sldId id="264" r:id="rId43"/>
    <p:sldId id="324" r:id="rId44"/>
    <p:sldId id="265" r:id="rId45"/>
    <p:sldId id="266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5" r:id="rId57"/>
    <p:sldId id="325" r:id="rId58"/>
    <p:sldId id="326" r:id="rId59"/>
    <p:sldId id="286" r:id="rId60"/>
    <p:sldId id="287" r:id="rId61"/>
    <p:sldId id="288" r:id="rId62"/>
    <p:sldId id="289" r:id="rId63"/>
    <p:sldId id="290" r:id="rId64"/>
    <p:sldId id="291" r:id="rId65"/>
    <p:sldId id="297" r:id="rId66"/>
    <p:sldId id="292" r:id="rId67"/>
    <p:sldId id="293" r:id="rId68"/>
    <p:sldId id="294" r:id="rId69"/>
    <p:sldId id="328" r:id="rId70"/>
    <p:sldId id="295" r:id="rId71"/>
    <p:sldId id="298" r:id="rId72"/>
    <p:sldId id="299" r:id="rId73"/>
    <p:sldId id="300" r:id="rId74"/>
    <p:sldId id="301" r:id="rId75"/>
    <p:sldId id="302" r:id="rId76"/>
    <p:sldId id="304" r:id="rId77"/>
    <p:sldId id="305" r:id="rId78"/>
    <p:sldId id="306" r:id="rId79"/>
    <p:sldId id="307" r:id="rId80"/>
    <p:sldId id="308" r:id="rId81"/>
    <p:sldId id="309" r:id="rId82"/>
    <p:sldId id="310" r:id="rId83"/>
    <p:sldId id="311" r:id="rId84"/>
    <p:sldId id="312" r:id="rId85"/>
    <p:sldId id="313" r:id="rId86"/>
    <p:sldId id="314" r:id="rId87"/>
    <p:sldId id="315" r:id="rId88"/>
    <p:sldId id="318" r:id="rId89"/>
    <p:sldId id="320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2418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76" Type="http://schemas.openxmlformats.org/officeDocument/2006/relationships/slide" Target="slides/slide51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87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90" Type="http://schemas.openxmlformats.org/officeDocument/2006/relationships/slide" Target="slides/slide65.xml"/><Relationship Id="rId95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2011г.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4"/>
                <c:pt idx="0">
                  <c:v>с.Ульянково</c:v>
                </c:pt>
                <c:pt idx="1">
                  <c:v>д.Корноухово</c:v>
                </c:pt>
                <c:pt idx="2">
                  <c:v>п.Воскресенский</c:v>
                </c:pt>
                <c:pt idx="3">
                  <c:v>д.Победа</c:v>
                </c:pt>
              </c:strCache>
            </c:str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521</c:v>
                </c:pt>
                <c:pt idx="1">
                  <c:v>147</c:v>
                </c:pt>
                <c:pt idx="2">
                  <c:v>36</c:v>
                </c:pt>
                <c:pt idx="3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2012г.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4"/>
                <c:pt idx="0">
                  <c:v>с.Ульянково</c:v>
                </c:pt>
                <c:pt idx="1">
                  <c:v>д.Корноухово</c:v>
                </c:pt>
                <c:pt idx="2">
                  <c:v>п.Воскресенский</c:v>
                </c:pt>
                <c:pt idx="3">
                  <c:v>д.Победа</c:v>
                </c:pt>
              </c:strCache>
            </c:strRef>
          </c:cat>
          <c:val>
            <c:numRef>
              <c:f>Лист1!$C$3:$C$7</c:f>
              <c:numCache>
                <c:formatCode>General</c:formatCode>
                <c:ptCount val="5"/>
                <c:pt idx="0">
                  <c:v>534</c:v>
                </c:pt>
                <c:pt idx="1">
                  <c:v>147</c:v>
                </c:pt>
                <c:pt idx="2">
                  <c:v>36</c:v>
                </c:pt>
                <c:pt idx="3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2013г.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4"/>
                <c:pt idx="0">
                  <c:v>с.Ульянково</c:v>
                </c:pt>
                <c:pt idx="1">
                  <c:v>д.Корноухово</c:v>
                </c:pt>
                <c:pt idx="2">
                  <c:v>п.Воскресенский</c:v>
                </c:pt>
                <c:pt idx="3">
                  <c:v>д.Победа</c:v>
                </c:pt>
              </c:strCache>
            </c:strRef>
          </c:cat>
          <c:val>
            <c:numRef>
              <c:f>Лист1!$D$3:$D$7</c:f>
              <c:numCache>
                <c:formatCode>General</c:formatCode>
                <c:ptCount val="5"/>
                <c:pt idx="0">
                  <c:v>529</c:v>
                </c:pt>
                <c:pt idx="1">
                  <c:v>146</c:v>
                </c:pt>
                <c:pt idx="2">
                  <c:v>33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569728"/>
        <c:axId val="154571520"/>
        <c:axId val="0"/>
      </c:bar3DChart>
      <c:catAx>
        <c:axId val="154569728"/>
        <c:scaling>
          <c:orientation val="minMax"/>
        </c:scaling>
        <c:delete val="0"/>
        <c:axPos val="b"/>
        <c:majorTickMark val="out"/>
        <c:minorTickMark val="none"/>
        <c:tickLblPos val="nextTo"/>
        <c:crossAx val="154571520"/>
        <c:crosses val="autoZero"/>
        <c:auto val="1"/>
        <c:lblAlgn val="ctr"/>
        <c:lblOffset val="100"/>
        <c:noMultiLvlLbl val="0"/>
      </c:catAx>
      <c:valAx>
        <c:axId val="154571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5697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Лист4!$A$3</c:f>
              <c:strCache>
                <c:ptCount val="1"/>
                <c:pt idx="0">
                  <c:v>с.Ульянково</c:v>
                </c:pt>
              </c:strCache>
            </c:strRef>
          </c:tx>
          <c:invertIfNegative val="0"/>
          <c:cat>
            <c:multiLvlStrRef>
              <c:f>Лист4!$B$1:$G$2</c:f>
              <c:multiLvlStrCache>
                <c:ptCount val="6"/>
                <c:lvl>
                  <c:pt idx="0">
                    <c:v>род</c:v>
                  </c:pt>
                  <c:pt idx="1">
                    <c:v>умерло</c:v>
                  </c:pt>
                  <c:pt idx="2">
                    <c:v>род</c:v>
                  </c:pt>
                  <c:pt idx="3">
                    <c:v>умерло</c:v>
                  </c:pt>
                  <c:pt idx="4">
                    <c:v>род</c:v>
                  </c:pt>
                  <c:pt idx="5">
                    <c:v>умерло</c:v>
                  </c:pt>
                </c:lvl>
                <c:lvl>
                  <c:pt idx="0">
                    <c:v>2011</c:v>
                  </c:pt>
                  <c:pt idx="2">
                    <c:v>2012</c:v>
                  </c:pt>
                  <c:pt idx="4">
                    <c:v>2013</c:v>
                  </c:pt>
                </c:lvl>
              </c:multiLvlStrCache>
            </c:multiLvlStrRef>
          </c:cat>
          <c:val>
            <c:numRef>
              <c:f>Лист4!$B$3:$G$3</c:f>
              <c:numCache>
                <c:formatCode>General</c:formatCode>
                <c:ptCount val="6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Лист4!$A$4</c:f>
              <c:strCache>
                <c:ptCount val="1"/>
                <c:pt idx="0">
                  <c:v>д.Корноухово</c:v>
                </c:pt>
              </c:strCache>
            </c:strRef>
          </c:tx>
          <c:invertIfNegative val="0"/>
          <c:cat>
            <c:multiLvlStrRef>
              <c:f>Лист4!$B$1:$G$2</c:f>
              <c:multiLvlStrCache>
                <c:ptCount val="6"/>
                <c:lvl>
                  <c:pt idx="0">
                    <c:v>род</c:v>
                  </c:pt>
                  <c:pt idx="1">
                    <c:v>умерло</c:v>
                  </c:pt>
                  <c:pt idx="2">
                    <c:v>род</c:v>
                  </c:pt>
                  <c:pt idx="3">
                    <c:v>умерло</c:v>
                  </c:pt>
                  <c:pt idx="4">
                    <c:v>род</c:v>
                  </c:pt>
                  <c:pt idx="5">
                    <c:v>умерло</c:v>
                  </c:pt>
                </c:lvl>
                <c:lvl>
                  <c:pt idx="0">
                    <c:v>2011</c:v>
                  </c:pt>
                  <c:pt idx="2">
                    <c:v>2012</c:v>
                  </c:pt>
                  <c:pt idx="4">
                    <c:v>2013</c:v>
                  </c:pt>
                </c:lvl>
              </c:multiLvlStrCache>
            </c:multiLvlStrRef>
          </c:cat>
          <c:val>
            <c:numRef>
              <c:f>Лист4!$B$4:$G$4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Лист4!$A$5</c:f>
              <c:strCache>
                <c:ptCount val="1"/>
                <c:pt idx="0">
                  <c:v>д.Победа</c:v>
                </c:pt>
              </c:strCache>
            </c:strRef>
          </c:tx>
          <c:invertIfNegative val="0"/>
          <c:cat>
            <c:multiLvlStrRef>
              <c:f>Лист4!$B$1:$G$2</c:f>
              <c:multiLvlStrCache>
                <c:ptCount val="6"/>
                <c:lvl>
                  <c:pt idx="0">
                    <c:v>род</c:v>
                  </c:pt>
                  <c:pt idx="1">
                    <c:v>умерло</c:v>
                  </c:pt>
                  <c:pt idx="2">
                    <c:v>род</c:v>
                  </c:pt>
                  <c:pt idx="3">
                    <c:v>умерло</c:v>
                  </c:pt>
                  <c:pt idx="4">
                    <c:v>род</c:v>
                  </c:pt>
                  <c:pt idx="5">
                    <c:v>умерло</c:v>
                  </c:pt>
                </c:lvl>
                <c:lvl>
                  <c:pt idx="0">
                    <c:v>2011</c:v>
                  </c:pt>
                  <c:pt idx="2">
                    <c:v>2012</c:v>
                  </c:pt>
                  <c:pt idx="4">
                    <c:v>2013</c:v>
                  </c:pt>
                </c:lvl>
              </c:multiLvlStrCache>
            </c:multiLvlStrRef>
          </c:cat>
          <c:val>
            <c:numRef>
              <c:f>Лист4!$B$5:$G$5</c:f>
              <c:numCache>
                <c:formatCode>General</c:formatCode>
                <c:ptCount val="6"/>
                <c:pt idx="3">
                  <c:v>2</c:v>
                </c:pt>
              </c:numCache>
            </c:numRef>
          </c:val>
        </c:ser>
        <c:ser>
          <c:idx val="3"/>
          <c:order val="3"/>
          <c:tx>
            <c:strRef>
              <c:f>Лист4!$A$6</c:f>
              <c:strCache>
                <c:ptCount val="1"/>
                <c:pt idx="0">
                  <c:v>п.Воскресенский</c:v>
                </c:pt>
              </c:strCache>
            </c:strRef>
          </c:tx>
          <c:invertIfNegative val="0"/>
          <c:cat>
            <c:multiLvlStrRef>
              <c:f>Лист4!$B$1:$G$2</c:f>
              <c:multiLvlStrCache>
                <c:ptCount val="6"/>
                <c:lvl>
                  <c:pt idx="0">
                    <c:v>род</c:v>
                  </c:pt>
                  <c:pt idx="1">
                    <c:v>умерло</c:v>
                  </c:pt>
                  <c:pt idx="2">
                    <c:v>род</c:v>
                  </c:pt>
                  <c:pt idx="3">
                    <c:v>умерло</c:v>
                  </c:pt>
                  <c:pt idx="4">
                    <c:v>род</c:v>
                  </c:pt>
                  <c:pt idx="5">
                    <c:v>умерло</c:v>
                  </c:pt>
                </c:lvl>
                <c:lvl>
                  <c:pt idx="0">
                    <c:v>2011</c:v>
                  </c:pt>
                  <c:pt idx="2">
                    <c:v>2012</c:v>
                  </c:pt>
                  <c:pt idx="4">
                    <c:v>2013</c:v>
                  </c:pt>
                </c:lvl>
              </c:multiLvlStrCache>
            </c:multiLvlStrRef>
          </c:cat>
          <c:val>
            <c:numRef>
              <c:f>Лист4!$B$6:$G$6</c:f>
              <c:numCache>
                <c:formatCode>General</c:formatCode>
                <c:ptCount val="6"/>
                <c:pt idx="4">
                  <c:v>1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881408"/>
        <c:axId val="154887296"/>
      </c:barChart>
      <c:catAx>
        <c:axId val="154881408"/>
        <c:scaling>
          <c:orientation val="minMax"/>
        </c:scaling>
        <c:delete val="0"/>
        <c:axPos val="b"/>
        <c:majorTickMark val="out"/>
        <c:minorTickMark val="none"/>
        <c:tickLblPos val="nextTo"/>
        <c:crossAx val="154887296"/>
        <c:crosses val="autoZero"/>
        <c:auto val="1"/>
        <c:lblAlgn val="ctr"/>
        <c:lblOffset val="100"/>
        <c:noMultiLvlLbl val="0"/>
      </c:catAx>
      <c:valAx>
        <c:axId val="154887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8814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Родилось  </c:v>
                </c:pt>
              </c:strCache>
            </c:strRef>
          </c:tx>
          <c:cat>
            <c:numRef>
              <c:f>Лист2!$B$1:$E$1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Лист2!$B$2:$E$2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Умерло  </c:v>
                </c:pt>
              </c:strCache>
            </c:strRef>
          </c:tx>
          <c:cat>
            <c:numRef>
              <c:f>Лист2!$B$1:$E$1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Лист2!$B$3:$E$3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11</c:v>
                </c:pt>
                <c:pt idx="3">
                  <c:v>18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Лист2!$A$4</c:f>
              <c:strCache>
                <c:ptCount val="1"/>
                <c:pt idx="0">
                  <c:v>Прибыло </c:v>
                </c:pt>
              </c:strCache>
            </c:strRef>
          </c:tx>
          <c:cat>
            <c:numRef>
              <c:f>Лист2!$B$1:$E$1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Лист2!$B$4:$E$4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14</c:v>
                </c:pt>
                <c:pt idx="3">
                  <c:v>14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Лист2!$A$5</c:f>
              <c:strCache>
                <c:ptCount val="1"/>
                <c:pt idx="0">
                  <c:v>выбыло </c:v>
                </c:pt>
              </c:strCache>
            </c:strRef>
          </c:tx>
          <c:cat>
            <c:numRef>
              <c:f>Лист2!$B$1:$E$1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Лист2!$B$5:$E$5</c:f>
              <c:numCache>
                <c:formatCode>General</c:formatCode>
                <c:ptCount val="4"/>
                <c:pt idx="0">
                  <c:v>8</c:v>
                </c:pt>
                <c:pt idx="1">
                  <c:v>11</c:v>
                </c:pt>
                <c:pt idx="2">
                  <c:v>8</c:v>
                </c:pt>
                <c:pt idx="3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075328"/>
        <c:axId val="155076864"/>
      </c:lineChart>
      <c:catAx>
        <c:axId val="155075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076864"/>
        <c:crosses val="autoZero"/>
        <c:auto val="1"/>
        <c:lblAlgn val="ctr"/>
        <c:lblOffset val="100"/>
        <c:noMultiLvlLbl val="0"/>
      </c:catAx>
      <c:valAx>
        <c:axId val="155076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0753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509996973516355E-2"/>
          <c:y val="0.12077371253954468"/>
          <c:w val="0.71618910159407567"/>
          <c:h val="0.84279383515180717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агрофирма</c:v>
                </c:pt>
                <c:pt idx="1">
                  <c:v>жители села</c:v>
                </c:pt>
                <c:pt idx="2">
                  <c:v>городские жители</c:v>
                </c:pt>
                <c:pt idx="3">
                  <c:v>другое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132779</c:v>
                </c:pt>
                <c:pt idx="1">
                  <c:v>68070</c:v>
                </c:pt>
                <c:pt idx="2">
                  <c:v>30450</c:v>
                </c:pt>
                <c:pt idx="3">
                  <c:v>5750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0199422286412625"/>
          <c:y val="0.36119455028434128"/>
          <c:w val="0.19800577713587378"/>
          <c:h val="0.30780432756620368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AD553-48BD-4B71-88D7-52E06F720BBE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BEEA2-11C6-4E88-A64A-57C7E2AFEE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956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0846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5621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931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0147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279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66410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303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2382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4090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91534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50533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82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A979822-927D-41D9-9B5E-4E4280B36CA9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EF9D364-3C6D-4D57-9B46-8499340D67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latin typeface="Segoe Script" pitchFamily="32" charset="0"/>
              </a:rPr>
              <a:t/>
            </a:r>
            <a:br>
              <a:rPr lang="ru-RU" smtClean="0">
                <a:latin typeface="Segoe Script" pitchFamily="32" charset="0"/>
              </a:rPr>
            </a:br>
            <a:r>
              <a:rPr lang="ru-RU" smtClean="0">
                <a:latin typeface="Segoe Script" pitchFamily="32" charset="0"/>
              </a:rPr>
              <a:t/>
            </a:r>
            <a:br>
              <a:rPr lang="ru-RU" smtClean="0">
                <a:latin typeface="Segoe Script" pitchFamily="32" charset="0"/>
              </a:rPr>
            </a:br>
            <a:r>
              <a:rPr lang="ru-RU" smtClean="0">
                <a:latin typeface="Segoe Script" pitchFamily="32" charset="0"/>
              </a:rPr>
              <a:t/>
            </a:r>
            <a:br>
              <a:rPr lang="ru-RU" smtClean="0">
                <a:latin typeface="Segoe Script" pitchFamily="32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99592" y="1196752"/>
            <a:ext cx="7272808" cy="3528392"/>
          </a:xfrm>
        </p:spPr>
        <p:txBody>
          <a:bodyPr>
            <a:normAutofit fontScale="85000" lnSpcReduction="20000"/>
          </a:bodyPr>
          <a:lstStyle/>
          <a:p>
            <a:endParaRPr lang="ru-RU" sz="3200" dirty="0" smtClean="0"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 smtClean="0">
              <a:latin typeface="Cambria Math" pitchFamily="18" charset="0"/>
              <a:ea typeface="Cambria Math" pitchFamily="18" charset="0"/>
            </a:endParaRPr>
          </a:p>
          <a:p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Отчет Главы </a:t>
            </a:r>
            <a:r>
              <a:rPr lang="ru-RU" sz="3200" b="1" dirty="0" err="1" smtClean="0">
                <a:latin typeface="Cambria Math" pitchFamily="18" charset="0"/>
                <a:ea typeface="Cambria Math" pitchFamily="18" charset="0"/>
              </a:rPr>
              <a:t>Ульянковского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СП о деятельности исполнительного комитета </a:t>
            </a:r>
            <a:r>
              <a:rPr lang="ru-RU" sz="3200" b="1" dirty="0" err="1" smtClean="0">
                <a:latin typeface="Cambria Math" pitchFamily="18" charset="0"/>
                <a:ea typeface="Cambria Math" pitchFamily="18" charset="0"/>
              </a:rPr>
              <a:t>Ульянковского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СП за 2013 год и задачи на 2014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562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Колонка в д.Корноухово</a:t>
            </a:r>
            <a:endParaRPr lang="ru-RU" dirty="0"/>
          </a:p>
        </p:txBody>
      </p:sp>
      <p:pic>
        <p:nvPicPr>
          <p:cNvPr id="1026" name="Picture 2" descr="K:\для отчета\Фото0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128792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Водонапорная башня на ул.Большая</a:t>
            </a:r>
            <a:endParaRPr lang="ru-RU" dirty="0"/>
          </a:p>
        </p:txBody>
      </p:sp>
      <p:pic>
        <p:nvPicPr>
          <p:cNvPr id="2050" name="Picture 2" descr="K:\для отчета\Фото03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4429" y="530224"/>
            <a:ext cx="4169619" cy="4599385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За водоснабжение   жители села </a:t>
            </a:r>
            <a:r>
              <a:rPr lang="ru-RU" dirty="0" err="1" smtClean="0"/>
              <a:t>Ульянково</a:t>
            </a:r>
            <a:r>
              <a:rPr lang="ru-RU" dirty="0" smtClean="0"/>
              <a:t> уплатили  - 136 038 рублей , д.Корноухово – 45 319  руб. Итого на сумму 181 357 рублей.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0070C0"/>
                </a:solidFill>
              </a:rPr>
              <a:t>Обкашивание</a:t>
            </a:r>
            <a:r>
              <a:rPr lang="ru-RU" dirty="0" smtClean="0">
                <a:solidFill>
                  <a:srgbClr val="0070C0"/>
                </a:solidFill>
              </a:rPr>
              <a:t> дорог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9" name="Picture 3" descr="K:\для отчета\Фото0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47664" y="1052736"/>
            <a:ext cx="7344816" cy="5576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K:\для отчета\SDC17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9" y="836713"/>
            <a:ext cx="7848871" cy="5904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2880"/>
            <a:ext cx="8147248" cy="8698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dirty="0" smtClean="0"/>
              <a:t>В с. </a:t>
            </a:r>
            <a:r>
              <a:rPr lang="ru-RU" sz="3100" dirty="0" err="1" smtClean="0"/>
              <a:t>Ульянково</a:t>
            </a:r>
            <a:r>
              <a:rPr lang="ru-RU" sz="3100" dirty="0" smtClean="0"/>
              <a:t> по ул. Большая проложена щебеночная дорога</a:t>
            </a:r>
            <a:endParaRPr lang="ru-RU" sz="3100" dirty="0"/>
          </a:p>
        </p:txBody>
      </p:sp>
      <p:pic>
        <p:nvPicPr>
          <p:cNvPr id="2050" name="Picture 2" descr="C:\Users\Любовь\Desktop\фото\CIMG09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2" y="1268760"/>
            <a:ext cx="8943574" cy="55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Весеннее половодье</a:t>
            </a:r>
            <a:endParaRPr lang="ru-RU" dirty="0"/>
          </a:p>
        </p:txBody>
      </p:sp>
      <p:pic>
        <p:nvPicPr>
          <p:cNvPr id="5122" name="Picture 2" descr="K:\для отчета\Фото0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17174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731324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Реконструкция уличного освещения</a:t>
            </a:r>
            <a:endParaRPr lang="ru-RU" dirty="0"/>
          </a:p>
        </p:txBody>
      </p:sp>
      <p:pic>
        <p:nvPicPr>
          <p:cNvPr id="6146" name="Picture 2" descr="K:\для отчета\Фото01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79712" y="692696"/>
            <a:ext cx="4824536" cy="6098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Количество населения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4012144"/>
              </p:ext>
            </p:extLst>
          </p:nvPr>
        </p:nvGraphicFramePr>
        <p:xfrm>
          <a:off x="323528" y="1556792"/>
          <a:ext cx="4464497" cy="30563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577"/>
                <a:gridCol w="1481418"/>
                <a:gridCol w="708331"/>
                <a:gridCol w="619790"/>
                <a:gridCol w="640979"/>
                <a:gridCol w="783402"/>
              </a:tblGrid>
              <a:tr h="31972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населенных пунктов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хозяйств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Населения в них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6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2011г.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2012г.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2013г.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</a:tr>
              <a:tr h="444217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с.Ульянково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194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521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534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529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</a:tr>
              <a:tr h="444217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д.Корноухово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147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147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п.Воскресенский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36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</a:tr>
              <a:tr h="444217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д.Победа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</a:tr>
              <a:tr h="444217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262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721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733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385" marR="35385" marT="0" marB="0"/>
                </a:tc>
              </a:tr>
            </a:tbl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62851691"/>
              </p:ext>
            </p:extLst>
          </p:nvPr>
        </p:nvGraphicFramePr>
        <p:xfrm>
          <a:off x="4716016" y="1628800"/>
          <a:ext cx="417646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109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Смертность населения составляет 18 человек. Умерло  3 женщины  и 15</a:t>
            </a:r>
            <a:r>
              <a:rPr lang="ru-RU" sz="1800" b="1" dirty="0" smtClean="0"/>
              <a:t> м</a:t>
            </a:r>
            <a:r>
              <a:rPr lang="ru-RU" sz="1800" dirty="0" smtClean="0"/>
              <a:t>ужчин. </a:t>
            </a:r>
            <a:br>
              <a:rPr lang="ru-RU" sz="1800" dirty="0" smtClean="0"/>
            </a:br>
            <a:r>
              <a:rPr lang="ru-RU" sz="1800" dirty="0" smtClean="0"/>
              <a:t>Средний возраст умерших: мужчин 63,3 года,  женщин  83,6 года.</a:t>
            </a:r>
            <a:endParaRPr lang="ru-RU" sz="18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00201"/>
          <a:ext cx="3898776" cy="427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571999" y="1628800"/>
          <a:ext cx="4572001" cy="4611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1"/>
                <a:gridCol w="504056"/>
                <a:gridCol w="576064"/>
                <a:gridCol w="576064"/>
                <a:gridCol w="648072"/>
                <a:gridCol w="534481"/>
                <a:gridCol w="653143"/>
              </a:tblGrid>
              <a:tr h="463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3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род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Умер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ло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род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Умер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ло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род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Умер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ло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3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с.Ульянково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51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д.Корноухово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90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д.Победа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51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п.Воскресенский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26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49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251520" y="2060848"/>
          <a:ext cx="4320480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864096"/>
                <a:gridCol w="864096"/>
                <a:gridCol w="864096"/>
                <a:gridCol w="864096"/>
              </a:tblGrid>
              <a:tr h="481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4831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	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</a:tr>
              <a:tr h="9552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Родилось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6 мальчиков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 (4м, 6д)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</a:tr>
              <a:tr h="481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Умерло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</a:tr>
              <a:tr h="481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</a:tr>
              <a:tr h="481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выбыло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55" marR="33655" marT="0" marB="0"/>
                </a:tc>
              </a:tr>
            </a:tbl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656138" y="1484784"/>
          <a:ext cx="4487862" cy="481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756472"/>
              </p:ext>
            </p:extLst>
          </p:nvPr>
        </p:nvGraphicFramePr>
        <p:xfrm>
          <a:off x="395536" y="620684"/>
          <a:ext cx="8229600" cy="4947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461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Мероприятия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Выполнение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06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Строительство водопровода на ул.Заречная, с.Ульянково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Завершено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06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Капитальный ремонт школы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Завершен, на дополнительные средства продолжается в ДОУ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Капитальный ремонт Ульянковского СДК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стадии решения районной администрации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Обеспечение освещенности улиц СП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Завершено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Замена электролиний в д.Корноухово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Заявка подана (замена будет в 2014 году)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18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Покрытие дороги щебенкой на  ул.Большая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Завершено, но небольшие замечания комиссии по приемке дороги будут исправлены весной, в связи с погодными условиями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2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2200" dirty="0" smtClean="0"/>
              <a:t>Занятость населения на 01.01.2014г.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152128"/>
                <a:gridCol w="1591072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с.Ульянково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д.Корноухово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д.Победа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п.Воскресенский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всего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Трудоспособное население, всего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245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Из них работающие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-в сельском хозяйстве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174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-в бюджетной сфере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-в сфере частного предпринимательства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Другие организации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-работающие за пределами села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Численность  безработных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97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Семья Кириловых по федеральной целевой программе «Социальное развитие села» получили ипотеку  на строительство дома, построили  и в настоящее время дом готов для жилья.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0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Поголовье скота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27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000"/>
                <a:gridCol w="2413000"/>
                <a:gridCol w="2413000"/>
              </a:tblGrid>
              <a:tr h="497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На 01.01.2013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На 01.01.2014</a:t>
                      </a:r>
                    </a:p>
                  </a:txBody>
                  <a:tcPr marL="60325" marR="60325" marT="0" marB="0"/>
                </a:tc>
              </a:tr>
              <a:tr h="468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КРС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184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192</a:t>
                      </a:r>
                    </a:p>
                  </a:txBody>
                  <a:tcPr marL="60325" marR="60325" marT="0" marB="0"/>
                </a:tc>
              </a:tr>
              <a:tr h="468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Коровы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87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72</a:t>
                      </a:r>
                    </a:p>
                  </a:txBody>
                  <a:tcPr marL="60325" marR="60325" marT="0" marB="0"/>
                </a:tc>
              </a:tr>
              <a:tr h="468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Овцы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229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221</a:t>
                      </a:r>
                    </a:p>
                  </a:txBody>
                  <a:tcPr marL="60325" marR="60325" marT="0" marB="0"/>
                </a:tc>
              </a:tr>
              <a:tr h="468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Козы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0325" marR="60325" marT="0" marB="0"/>
                </a:tc>
              </a:tr>
              <a:tr h="468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Свиньи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182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184</a:t>
                      </a:r>
                    </a:p>
                  </a:txBody>
                  <a:tcPr marL="60325" marR="60325" marT="0" marB="0"/>
                </a:tc>
              </a:tr>
              <a:tr h="468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Лошади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0325" marR="60325" marT="0" marB="0"/>
                </a:tc>
              </a:tr>
              <a:tr h="468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Птица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1952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2022</a:t>
                      </a:r>
                    </a:p>
                  </a:txBody>
                  <a:tcPr marL="60325" marR="60325" marT="0" marB="0"/>
                </a:tc>
              </a:tr>
              <a:tr h="497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Calibri"/>
                          <a:cs typeface="Times New Roman"/>
                        </a:rPr>
                        <a:t>Пчелосемьи</a:t>
                      </a: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234</a:t>
                      </a:r>
                    </a:p>
                  </a:txBody>
                  <a:tcPr marL="60325" marR="60325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4C1900"/>
                </a:solidFill>
                <a:latin typeface="Times New Roman" pitchFamily="16" charset="0"/>
                <a:cs typeface="Times New Roman" pitchFamily="16" charset="0"/>
              </a:rPr>
              <a:t>Наше сельское поселение  принимало участие на сельскохозяйственных ярмарках 30 сентября в районном центре и </a:t>
            </a:r>
            <a:br>
              <a:rPr lang="ru-RU" sz="2000" dirty="0" smtClean="0">
                <a:solidFill>
                  <a:srgbClr val="4C19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sz="2000" dirty="0" smtClean="0">
                <a:solidFill>
                  <a:srgbClr val="4C1900"/>
                </a:solidFill>
                <a:latin typeface="Times New Roman" pitchFamily="16" charset="0"/>
                <a:cs typeface="Times New Roman" pitchFamily="16" charset="0"/>
              </a:rPr>
              <a:t>9 ноября в .Казани.</a:t>
            </a:r>
            <a:endParaRPr lang="ru-RU" sz="2000" dirty="0"/>
          </a:p>
        </p:txBody>
      </p:sp>
      <p:pic>
        <p:nvPicPr>
          <p:cNvPr id="7170" name="Picture 2" descr="K:\для отчета\foto1 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5616" y="303403"/>
            <a:ext cx="6953253" cy="4637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8194" name="Picture 2" descr="K:\для отчета\SDC178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980728"/>
            <a:ext cx="7943287" cy="5877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K:\для отчета\Фото0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364"/>
            <a:ext cx="9183357" cy="6887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K:\для отчета\Фото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488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K:\для отчета\Фото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96010" y="0"/>
            <a:ext cx="9240010" cy="6887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K:\для отчета\Фото0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44" y="0"/>
            <a:ext cx="9145511" cy="6833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Новогоднее оформление территории клуба</a:t>
            </a:r>
            <a:endParaRPr lang="ru-RU" dirty="0"/>
          </a:p>
        </p:txBody>
      </p:sp>
      <p:pic>
        <p:nvPicPr>
          <p:cNvPr id="13314" name="Picture 2" descr="K:\для отчета\SDC18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632" y="1348546"/>
            <a:ext cx="7272808" cy="5454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58248418"/>
              </p:ext>
            </p:extLst>
          </p:nvPr>
        </p:nvGraphicFramePr>
        <p:xfrm>
          <a:off x="-107950" y="-100013"/>
          <a:ext cx="9252520" cy="6789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870"/>
                <a:gridCol w="4710993"/>
                <a:gridCol w="1405033"/>
                <a:gridCol w="1239735"/>
                <a:gridCol w="1361889"/>
              </a:tblGrid>
              <a:tr h="53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факт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 (подоходный налог)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364000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380 561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налог на имущество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39000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46 191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118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земельный налог 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509800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517 590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госпошлина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5 225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17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неналоговые платежи (аренда земли, аренда имущества) 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8500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8 589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продажи земли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1 569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штрафы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16 000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регистрация актов гражданского состояния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дотации бюджетам поселений на выравнивание 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бюджетной обеспеченности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воинскому учету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64900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64 900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Доходы от оказания платных услуг (за воду и место торговли)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142438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200 110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96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Межбюджетный трансферт для компенсации решений, принятый органами власти другого уровня (Компенсации на дополнительные расходы по решению района)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581 700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   ИТОГО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989600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1823837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2382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Бродячие собаки</a:t>
            </a:r>
            <a:endParaRPr lang="ru-RU" sz="3600" b="1" dirty="0"/>
          </a:p>
        </p:txBody>
      </p:sp>
      <p:pic>
        <p:nvPicPr>
          <p:cNvPr id="14338" name="Picture 2" descr="K:\для отчета\Фото01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7560839" cy="5670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Сход граждан</a:t>
            </a:r>
            <a:endParaRPr lang="ru-RU" dirty="0"/>
          </a:p>
        </p:txBody>
      </p:sp>
      <p:pic>
        <p:nvPicPr>
          <p:cNvPr id="15362" name="Picture 2" descr="K:\для отчета\SDC17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70894"/>
            <a:ext cx="7128791" cy="5346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013176"/>
            <a:ext cx="6781800" cy="16002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На ограждение кладбища всего собрали – 104 270 рублей, из них внесли свой вклад городские жители в сумме 30 450 рублей, за металлолом, собранный на территории кладбище – 4750 рублей. На собранные деньги с огромной помощью ООО «</a:t>
            </a:r>
            <a:r>
              <a:rPr lang="ru-RU" sz="1600" dirty="0" err="1" smtClean="0"/>
              <a:t>Ак</a:t>
            </a:r>
            <a:r>
              <a:rPr lang="ru-RU" sz="1600" dirty="0" smtClean="0"/>
              <a:t> Барс Кайбицы – 2» оградили две стороны кладбища, на общую сумму 237 049 рублей.</a:t>
            </a:r>
            <a:endParaRPr lang="ru-RU" sz="1600" dirty="0"/>
          </a:p>
        </p:txBody>
      </p:sp>
      <p:pic>
        <p:nvPicPr>
          <p:cNvPr id="17410" name="Picture 2" descr="K:\для отчета\Фото0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0"/>
            <a:ext cx="7344816" cy="5292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022496"/>
              </p:ext>
            </p:extLst>
          </p:nvPr>
        </p:nvGraphicFramePr>
        <p:xfrm>
          <a:off x="467544" y="0"/>
          <a:ext cx="8352928" cy="63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546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Приобретение стройматериалов для ограждения кладбища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293701"/>
              </p:ext>
            </p:extLst>
          </p:nvPr>
        </p:nvGraphicFramePr>
        <p:xfrm>
          <a:off x="755576" y="1484784"/>
          <a:ext cx="7962849" cy="4821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3287021"/>
                <a:gridCol w="2085886"/>
                <a:gridCol w="2085886"/>
              </a:tblGrid>
              <a:tr h="9921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Наименование материала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Кол-во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Стоимость 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921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Металлические штакетники 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1380 </a:t>
                      </a:r>
                      <a:r>
                        <a:rPr lang="ru-RU" sz="2800" dirty="0" err="1">
                          <a:effectLst/>
                        </a:rPr>
                        <a:t>шт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79560 руб.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6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Кровельные  прогоны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160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37900 руб.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6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Торцовые  рейки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110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20800 руб.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921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4.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Крепежи (</a:t>
                      </a:r>
                      <a:r>
                        <a:rPr lang="ru-RU" sz="2800" dirty="0" err="1">
                          <a:effectLst/>
                        </a:rPr>
                        <a:t>саморезы</a:t>
                      </a:r>
                      <a:r>
                        <a:rPr lang="ru-RU" sz="2800" dirty="0">
                          <a:effectLst/>
                        </a:rPr>
                        <a:t>, ПШС, ДШК) 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2789 </a:t>
                      </a:r>
                      <a:r>
                        <a:rPr lang="ru-RU" sz="2800" dirty="0" err="1">
                          <a:effectLst/>
                        </a:rPr>
                        <a:t>руб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6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ИТОГО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141049 </a:t>
                      </a:r>
                      <a:r>
                        <a:rPr lang="ru-RU" sz="2800" dirty="0" err="1">
                          <a:effectLst/>
                        </a:rPr>
                        <a:t>руб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17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/>
          <a:lstStyle/>
          <a:p>
            <a:pPr algn="ctr"/>
            <a:r>
              <a:rPr lang="ru-RU" dirty="0" smtClean="0"/>
              <a:t>Субботник</a:t>
            </a:r>
            <a:endParaRPr lang="ru-RU" dirty="0"/>
          </a:p>
        </p:txBody>
      </p:sp>
      <p:pic>
        <p:nvPicPr>
          <p:cNvPr id="18434" name="Picture 2" descr="K:\для отчета\Фото0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052735"/>
            <a:ext cx="8050444" cy="5795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K:\для отчета\Фото0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36004"/>
            <a:ext cx="9156509" cy="6867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0040"/>
            <a:ext cx="7084640" cy="8047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Вырубка американского клена</a:t>
            </a:r>
            <a:endParaRPr lang="ru-RU" dirty="0"/>
          </a:p>
        </p:txBody>
      </p:sp>
      <p:pic>
        <p:nvPicPr>
          <p:cNvPr id="20482" name="Picture 2" descr="K:\для отчета\x_Ei9c5sa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5400600" cy="5446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K:\для отчета\SDC17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22"/>
            <a:ext cx="9183357" cy="6806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Ограждение церкви</a:t>
            </a:r>
            <a:endParaRPr lang="ru-RU" dirty="0"/>
          </a:p>
        </p:txBody>
      </p:sp>
      <p:pic>
        <p:nvPicPr>
          <p:cNvPr id="22530" name="Picture 2" descr="K:\для отчета\Фото03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36924" y="891738"/>
            <a:ext cx="7679492" cy="5489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1369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 данным налоговой инспекции, на 1 января 2014 г. задолженность по земельному налогу была в сумме  52 тыс. рублей  (злостные неплательщики </a:t>
            </a:r>
            <a:r>
              <a:rPr lang="ru-RU" sz="2800" dirty="0" err="1"/>
              <a:t>Кайсаров</a:t>
            </a:r>
            <a:r>
              <a:rPr lang="ru-RU" sz="2800" dirty="0"/>
              <a:t> Александр Николаевич – 2 742 руб., </a:t>
            </a:r>
            <a:r>
              <a:rPr lang="ru-RU" sz="2800" dirty="0" err="1" smtClean="0"/>
              <a:t>Чечнев</a:t>
            </a:r>
            <a:r>
              <a:rPr lang="ru-RU" sz="2800" dirty="0" smtClean="0"/>
              <a:t> </a:t>
            </a:r>
            <a:r>
              <a:rPr lang="ru-RU" sz="2800" dirty="0"/>
              <a:t>Сергей Николаевич – 1977 руб., </a:t>
            </a:r>
            <a:r>
              <a:rPr lang="ru-RU" sz="2800" dirty="0" err="1"/>
              <a:t>Букаров</a:t>
            </a:r>
            <a:r>
              <a:rPr lang="ru-RU" sz="2800" dirty="0"/>
              <a:t> Дмитрий Александрович -1848 руб., </a:t>
            </a:r>
            <a:r>
              <a:rPr lang="ru-RU" sz="2800" dirty="0" err="1"/>
              <a:t>Солодков</a:t>
            </a:r>
            <a:r>
              <a:rPr lang="ru-RU" sz="2800" dirty="0"/>
              <a:t> Николай Васильевич – 1800 </a:t>
            </a:r>
            <a:r>
              <a:rPr lang="ru-RU" sz="2800" dirty="0" err="1"/>
              <a:t>руб</a:t>
            </a:r>
            <a:r>
              <a:rPr lang="ru-RU" sz="2800" dirty="0"/>
              <a:t>, </a:t>
            </a:r>
            <a:r>
              <a:rPr lang="ru-RU" sz="2800" dirty="0" err="1"/>
              <a:t>Митрясов</a:t>
            </a:r>
            <a:r>
              <a:rPr lang="ru-RU" sz="2800" dirty="0"/>
              <a:t> Владимир Иванович – 1466, </a:t>
            </a:r>
            <a:r>
              <a:rPr lang="ru-RU" sz="2800" dirty="0" err="1"/>
              <a:t>Кормаенков</a:t>
            </a:r>
            <a:r>
              <a:rPr lang="ru-RU" sz="2800" dirty="0"/>
              <a:t> Николай Никифорович - 1220),  по имущественному налогу  составляет — 8тыс.940  рублей (неплательщики </a:t>
            </a:r>
            <a:r>
              <a:rPr lang="ru-RU" sz="2800" dirty="0" err="1"/>
              <a:t>Митрясов</a:t>
            </a:r>
            <a:r>
              <a:rPr lang="ru-RU" sz="2800" dirty="0"/>
              <a:t> Владимир Иванович – 1653, </a:t>
            </a:r>
            <a:r>
              <a:rPr lang="ru-RU" sz="2800" dirty="0" err="1"/>
              <a:t>Кайсаров</a:t>
            </a:r>
            <a:r>
              <a:rPr lang="ru-RU" sz="2800" dirty="0"/>
              <a:t> Александр Николаевич – 1578, Блохин Дмитрий Геннадьевич – 1 390 </a:t>
            </a:r>
            <a:r>
              <a:rPr lang="ru-RU" sz="2800" dirty="0" err="1"/>
              <a:t>руб</a:t>
            </a:r>
            <a:r>
              <a:rPr lang="ru-RU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4972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Коллектив «</a:t>
            </a:r>
            <a:r>
              <a:rPr lang="ru-RU" dirty="0" err="1" smtClean="0"/>
              <a:t>Рябинушка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4578" name="Picture 2" descr="K:\для отчета\CIMG1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108876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Пошив костюмов</a:t>
            </a:r>
            <a:endParaRPr lang="ru-RU" dirty="0"/>
          </a:p>
        </p:txBody>
      </p:sp>
      <p:pic>
        <p:nvPicPr>
          <p:cNvPr id="28674" name="Picture 2" descr="K:\для отчета\Фото0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908" y="1162882"/>
            <a:ext cx="7809516" cy="5695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 в </a:t>
            </a:r>
            <a:r>
              <a:rPr lang="ru-RU" dirty="0" err="1" smtClean="0"/>
              <a:t>с.Багаево</a:t>
            </a:r>
            <a:endParaRPr lang="ru-RU" dirty="0"/>
          </a:p>
        </p:txBody>
      </p:sp>
      <p:pic>
        <p:nvPicPr>
          <p:cNvPr id="23554" name="Picture 2" descr="K:\для отчета\CIMG09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908" y="1216888"/>
            <a:ext cx="7953532" cy="5641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K:\для отчета\CIMG0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40668"/>
            <a:ext cx="8784976" cy="6318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Поздравление на дому</a:t>
            </a:r>
            <a:endParaRPr lang="ru-RU" dirty="0"/>
          </a:p>
        </p:txBody>
      </p:sp>
      <p:pic>
        <p:nvPicPr>
          <p:cNvPr id="26627" name="Picture 3" descr="K:\для отчета\CIMG1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92852"/>
            <a:ext cx="8352928" cy="5994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K:\для отчета\Фото1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4" y="147366"/>
            <a:ext cx="8907834" cy="6680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930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241232" cy="562074"/>
          </a:xfrm>
        </p:spPr>
        <p:txBody>
          <a:bodyPr/>
          <a:lstStyle/>
          <a:p>
            <a:r>
              <a:rPr lang="ru-RU" dirty="0" smtClean="0"/>
              <a:t>Выступление перед комбайнерами</a:t>
            </a:r>
            <a:endParaRPr lang="ru-RU" dirty="0"/>
          </a:p>
        </p:txBody>
      </p:sp>
      <p:pic>
        <p:nvPicPr>
          <p:cNvPr id="27650" name="Picture 2" descr="K:\для отчета\SDC1799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428" y="1162882"/>
            <a:ext cx="7341971" cy="550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7" y="1124744"/>
            <a:ext cx="4067944" cy="1224136"/>
          </a:xfrm>
        </p:spPr>
        <p:txBody>
          <a:bodyPr/>
          <a:lstStyle/>
          <a:p>
            <a:r>
              <a:rPr lang="ru-RU" dirty="0" smtClean="0"/>
              <a:t>Наши призывники</a:t>
            </a:r>
            <a:endParaRPr lang="ru-RU" dirty="0"/>
          </a:p>
        </p:txBody>
      </p:sp>
      <p:pic>
        <p:nvPicPr>
          <p:cNvPr id="30722" name="Picture 2" descr="K:\для отчета\ZtMqTtU9Q5Q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04" y="39109"/>
            <a:ext cx="5114168" cy="6818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013176"/>
            <a:ext cx="6788224" cy="12241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Проводы Мареева Павла</a:t>
            </a:r>
            <a:endParaRPr lang="ru-RU" sz="3600" dirty="0"/>
          </a:p>
        </p:txBody>
      </p:sp>
      <p:pic>
        <p:nvPicPr>
          <p:cNvPr id="31746" name="Picture 2" descr="K:\для отчета\vQOhcR5KBv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-27384"/>
            <a:ext cx="7392821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5589240"/>
            <a:ext cx="6530082" cy="782960"/>
          </a:xfrm>
        </p:spPr>
        <p:txBody>
          <a:bodyPr/>
          <a:lstStyle/>
          <a:p>
            <a:pPr algn="ctr"/>
            <a:r>
              <a:rPr lang="ru-RU" sz="3200" dirty="0" smtClean="0"/>
              <a:t>Участие в соревнованиях по волейболу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K:\для отчета\Фото0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7649"/>
            <a:ext cx="7992888" cy="5454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Поступившие доходы позволили профинансировать следующие расходы бюджета: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439044"/>
              </p:ext>
            </p:extLst>
          </p:nvPr>
        </p:nvGraphicFramePr>
        <p:xfrm>
          <a:off x="539552" y="1412776"/>
          <a:ext cx="7488833" cy="4614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118"/>
                <a:gridCol w="5446649"/>
                <a:gridCol w="1635066"/>
              </a:tblGrid>
              <a:tr h="691212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№ </a:t>
                      </a:r>
                      <a:r>
                        <a:rPr lang="ru-RU" sz="2000" dirty="0" err="1">
                          <a:effectLst/>
                        </a:rPr>
                        <a:t>п.п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Наименование расходов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2013 год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140315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 на аппарат управления (заработная плата, административные расходы, уплата налогов, прочая деятельность) 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970 879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56674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ЗАГС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700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56674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военкомат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64 900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56674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благоустройство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821 811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56674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Прочие расходы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5440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56674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Итого расходов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1 863 730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2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K:\для отчета\Фото0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55476"/>
            <a:ext cx="8712968" cy="61566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661248"/>
            <a:ext cx="7543800" cy="9144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Устройство волейбольной площадки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80928"/>
            <a:ext cx="3923928" cy="25922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Ремонт </a:t>
            </a:r>
            <a:r>
              <a:rPr lang="ru-RU" sz="2800" dirty="0" err="1" smtClean="0"/>
              <a:t>ФАПа</a:t>
            </a:r>
            <a:r>
              <a:rPr lang="ru-RU" sz="2800" dirty="0" smtClean="0"/>
              <a:t> в </a:t>
            </a:r>
            <a:r>
              <a:rPr lang="ru-RU" sz="2800" dirty="0" err="1" smtClean="0"/>
              <a:t>д.Корноухово</a:t>
            </a:r>
            <a:endParaRPr lang="ru-RU" sz="2800" dirty="0"/>
          </a:p>
        </p:txBody>
      </p:sp>
      <p:pic>
        <p:nvPicPr>
          <p:cNvPr id="34818" name="Picture 2" descr="K:\для отчета\Фото02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5128034" cy="6837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Поздравление участника Сталинградской битвы Петухова Павла Тимофеевича</a:t>
            </a:r>
            <a:endParaRPr lang="ru-RU" sz="3200" dirty="0"/>
          </a:p>
        </p:txBody>
      </p:sp>
      <p:pic>
        <p:nvPicPr>
          <p:cNvPr id="36866" name="Picture 2" descr="K:\для отчета\SDC17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70894"/>
            <a:ext cx="7920880" cy="556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869160"/>
            <a:ext cx="6644208" cy="13030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Поздравление с 85-летним юбилеем вдовы ветерана ВОВ Ветлугиной З.А.</a:t>
            </a:r>
            <a:endParaRPr lang="ru-RU" sz="3200" dirty="0"/>
          </a:p>
        </p:txBody>
      </p:sp>
      <p:pic>
        <p:nvPicPr>
          <p:cNvPr id="37890" name="Picture 2" descr="K:\для отчета\Фото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0"/>
            <a:ext cx="7272808" cy="5138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Праздничное мероприятие «День пожилого человека»</a:t>
            </a:r>
            <a:endParaRPr lang="ru-RU" sz="3600" dirty="0"/>
          </a:p>
        </p:txBody>
      </p:sp>
      <p:pic>
        <p:nvPicPr>
          <p:cNvPr id="38914" name="Picture 2" descr="K:\для отчета\Фото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9389"/>
            <a:ext cx="7344815" cy="5508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K:\для отчета\Фото0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6912768" cy="51845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1124744"/>
            <a:ext cx="2071464" cy="3744416"/>
          </a:xfrm>
        </p:spPr>
        <p:txBody>
          <a:bodyPr/>
          <a:lstStyle/>
          <a:p>
            <a:r>
              <a:rPr lang="ru-RU" dirty="0" smtClean="0"/>
              <a:t>Помощь одиноким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Выставка к празднику «День Матери»</a:t>
            </a:r>
            <a:endParaRPr lang="ru-RU" sz="3600" dirty="0"/>
          </a:p>
        </p:txBody>
      </p:sp>
      <p:pic>
        <p:nvPicPr>
          <p:cNvPr id="40962" name="Picture 2" descr="K:\для отчета\CIMG1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2882"/>
            <a:ext cx="7776864" cy="5670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085184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Выставка </a:t>
            </a:r>
            <a:br>
              <a:rPr lang="ru-RU" dirty="0" smtClean="0"/>
            </a:br>
            <a:r>
              <a:rPr lang="ru-RU" dirty="0" smtClean="0"/>
              <a:t>«Чудо-овощ»</a:t>
            </a:r>
            <a:endParaRPr lang="ru-RU" dirty="0"/>
          </a:p>
        </p:txBody>
      </p:sp>
      <p:pic>
        <p:nvPicPr>
          <p:cNvPr id="41986" name="Picture 2" descr="K:\для отчета\Фото033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0"/>
            <a:ext cx="8136904" cy="5292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K:\для отчета\Фото0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82" y="-32654"/>
            <a:ext cx="9187539" cy="6890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effectLst/>
              </a:rPr>
              <a:t>Районный турнир </a:t>
            </a:r>
            <a:r>
              <a:rPr lang="ru-RU" sz="2800" dirty="0">
                <a:effectLst/>
              </a:rPr>
              <a:t>по шахматам, шашкам под названием «Связь поколений» </a:t>
            </a:r>
            <a:endParaRPr lang="ru-RU" sz="2800" dirty="0"/>
          </a:p>
        </p:txBody>
      </p:sp>
      <p:pic>
        <p:nvPicPr>
          <p:cNvPr id="44034" name="Picture 2" descr="K:\для отчета\Фото0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0508" y="1509112"/>
            <a:ext cx="7491892" cy="5348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162955" cy="126754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ДОХОДЫ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539199"/>
              </p:ext>
            </p:extLst>
          </p:nvPr>
        </p:nvGraphicFramePr>
        <p:xfrm>
          <a:off x="467544" y="1070054"/>
          <a:ext cx="7056784" cy="5768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401"/>
                <a:gridCol w="4141209"/>
                <a:gridCol w="1428003"/>
                <a:gridCol w="1059171"/>
              </a:tblGrid>
              <a:tr h="277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</a:tr>
              <a:tr h="587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(подоходный налог)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</a:tr>
              <a:tr h="277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</a:tr>
              <a:tr h="277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 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389900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</a:tr>
              <a:tr h="277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госпошлина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</a:tr>
              <a:tr h="7833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платежи (аренда земли, аренда имущества, продажа земли)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</a:tr>
              <a:tr h="579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регистрация актов гражданского состояния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</a:tr>
              <a:tr h="979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поселений на выравнивание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бюджетной обеспеченности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</a:tr>
              <a:tr h="851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  первичного воинского учета на территориях, где отсутствуют военные комиссариаты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71500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</a:tr>
              <a:tr h="550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       ИТОГО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989600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1135500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207" marR="5020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1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K:\для отчета\Фото0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02"/>
            <a:ext cx="9087345" cy="6815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1 место в конкурсе по шашкам занял Корсаков Николай Максимович</a:t>
            </a:r>
            <a:endParaRPr lang="ru-RU" sz="3600" dirty="0"/>
          </a:p>
        </p:txBody>
      </p:sp>
      <p:pic>
        <p:nvPicPr>
          <p:cNvPr id="46082" name="Picture 2" descr="K:\для отчета\foto3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82717"/>
            <a:ext cx="8306460" cy="5540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013176"/>
            <a:ext cx="6512511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effectLst/>
              </a:rPr>
              <a:t>Спартакиада </a:t>
            </a:r>
            <a:r>
              <a:rPr lang="ru-RU" sz="3600" dirty="0">
                <a:effectLst/>
              </a:rPr>
              <a:t>пенсионеров  РТ «Третий возраст». </a:t>
            </a:r>
            <a:endParaRPr lang="ru-RU" sz="3600" dirty="0"/>
          </a:p>
        </p:txBody>
      </p:sp>
      <p:pic>
        <p:nvPicPr>
          <p:cNvPr id="47106" name="Picture 2" descr="K:\для отчета\ZeIV6MEfVh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29654"/>
            <a:ext cx="6696744" cy="5022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Новая пожарная машина</a:t>
            </a:r>
            <a:endParaRPr lang="ru-RU" dirty="0"/>
          </a:p>
        </p:txBody>
      </p:sp>
      <p:pic>
        <p:nvPicPr>
          <p:cNvPr id="48130" name="Picture 2" descr="K:\для отчета\DSCF7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8908" y="1108876"/>
            <a:ext cx="7665499" cy="5749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Задачи, которые стоят перед администрацией поселения в 2014 году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Капитальный ремонт </a:t>
            </a:r>
            <a:r>
              <a:rPr lang="ru-RU" dirty="0" err="1" smtClean="0"/>
              <a:t>Ульянковского</a:t>
            </a:r>
            <a:r>
              <a:rPr lang="ru-RU" dirty="0" smtClean="0"/>
              <a:t> ДК</a:t>
            </a:r>
          </a:p>
          <a:p>
            <a:pPr lvl="0"/>
            <a:r>
              <a:rPr lang="ru-RU" dirty="0" smtClean="0"/>
              <a:t>Посадить аллею Победы.</a:t>
            </a:r>
          </a:p>
          <a:p>
            <a:pPr lvl="0"/>
            <a:r>
              <a:rPr lang="ru-RU" dirty="0" smtClean="0"/>
              <a:t>Завершить ограждение  кладбища с. </a:t>
            </a:r>
            <a:r>
              <a:rPr lang="ru-RU" dirty="0" err="1" smtClean="0"/>
              <a:t>Ульянково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В селе </a:t>
            </a:r>
            <a:r>
              <a:rPr lang="ru-RU" dirty="0" err="1" smtClean="0"/>
              <a:t>Ульянково</a:t>
            </a:r>
            <a:r>
              <a:rPr lang="ru-RU" dirty="0" smtClean="0"/>
              <a:t> построить остановку, предназначенную для укрытия граждан, ожидающих прибытия автобуса, от воздействия неблагоприятных погодно-климатических факторов.</a:t>
            </a:r>
          </a:p>
          <a:p>
            <a:pPr lvl="0"/>
            <a:r>
              <a:rPr lang="ru-RU" dirty="0" smtClean="0"/>
              <a:t>Ремонт двух мостов.</a:t>
            </a:r>
          </a:p>
          <a:p>
            <a:pPr lvl="0"/>
            <a:r>
              <a:rPr lang="ru-RU" dirty="0" smtClean="0"/>
              <a:t>организация работ по  сбору и вывозу ТБО </a:t>
            </a:r>
          </a:p>
          <a:p>
            <a:pPr lvl="0"/>
            <a:r>
              <a:rPr lang="ru-RU" dirty="0" smtClean="0"/>
              <a:t>строительство нового памятника погибшим односельчанам в годы войны </a:t>
            </a:r>
          </a:p>
          <a:p>
            <a:pPr lvl="0"/>
            <a:r>
              <a:rPr lang="ru-RU" dirty="0" smtClean="0"/>
              <a:t>выполнение других социальных мероприятий, направленных на улучшение жизни населения.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sz="quarter" idx="13"/>
          </p:nvPr>
        </p:nvSpPr>
        <p:spPr>
          <a:xfrm>
            <a:off x="539750" y="720725"/>
            <a:ext cx="8640763" cy="5400675"/>
          </a:xfrm>
          <a:ln/>
        </p:spPr>
        <p:txBody>
          <a:bodyPr/>
          <a:lstStyle/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i="1" dirty="0">
                <a:solidFill>
                  <a:srgbClr val="000080"/>
                </a:solidFill>
                <a:latin typeface="Segoe Print" charset="0"/>
              </a:rPr>
              <a:t>Желаем  Вам крепкого здоровья, семейного благополучия, чистого светлого неба над головой, урожайного года и просто человеческого счастья!</a:t>
            </a: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80"/>
              </a:solidFill>
            </a:endParaRP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5400" dirty="0">
                <a:solidFill>
                  <a:srgbClr val="DC2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Print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50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081229"/>
              </p:ext>
            </p:extLst>
          </p:nvPr>
        </p:nvGraphicFramePr>
        <p:xfrm>
          <a:off x="323528" y="955604"/>
          <a:ext cx="8352928" cy="5388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0365"/>
                <a:gridCol w="6088387"/>
                <a:gridCol w="1584176"/>
              </a:tblGrid>
              <a:tr h="3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№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Наименование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Рублей 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  <a:tr h="428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Глава муниципального образования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397000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  <a:tr h="840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284100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  <a:tr h="3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Межбюджетные трансферты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18000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  <a:tr h="565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Уплата налога на имущества и земельного налога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  <a:tr h="7014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Обеспечение деятельности подведомственных учреждений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125000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  <a:tr h="530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Осуществление первичного воинского учета 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71500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  <a:tr h="340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Уличное освещение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158000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  <a:tr h="569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Прочие мероприятия по благоустройству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49000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  <a:tr h="655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                                                                                                             ИТОГО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1135500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7" marR="58157" marT="0" marB="0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РАСХОДЫ  на 2014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6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27585" y="980728"/>
            <a:ext cx="7452816" cy="5145435"/>
          </a:xfrm>
        </p:spPr>
        <p:txBody>
          <a:bodyPr>
            <a:normAutofit/>
          </a:bodyPr>
          <a:lstStyle/>
          <a:p>
            <a:r>
              <a:rPr lang="ru-RU" dirty="0" smtClean="0"/>
              <a:t> За истекший год было израсходовано из бюджета  1 млн.863тыс.730 рублей. </a:t>
            </a:r>
          </a:p>
          <a:p>
            <a:r>
              <a:rPr lang="ru-RU" dirty="0" smtClean="0"/>
              <a:t>Бюджетные средства были направлены:</a:t>
            </a:r>
          </a:p>
          <a:p>
            <a:r>
              <a:rPr lang="ru-RU" dirty="0" smtClean="0"/>
              <a:t>- на аппарат управления (заработная плата, административные расходы, уплата налогов, прочая деятельность)  рублей, расходы на благоустройство.  </a:t>
            </a:r>
          </a:p>
          <a:p>
            <a:r>
              <a:rPr lang="ru-RU" dirty="0" smtClean="0"/>
              <a:t>Основными статьями расходов являются дорожное хозяйство, электроснабжение и водоснабжение населения, водоотведение,  благоустройство территории сельского поселения, уличное освещение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772816"/>
            <a:ext cx="7272808" cy="302433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По просьбе жителей и по плану 2013 года на улице Заречная был проведен дополнительный водопровод протяженностью 300 метров, установлены две колонки. Общая стоимость реконструкции водопровода 306 300 рублей из районного бюджета</a:t>
            </a:r>
            <a:r>
              <a:rPr lang="ru-RU" sz="1800" dirty="0" smtClean="0"/>
              <a:t>.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Состав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</TotalTime>
  <Words>1158</Words>
  <Application>Microsoft Office PowerPoint</Application>
  <PresentationFormat>Экран (4:3)</PresentationFormat>
  <Paragraphs>435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25</vt:i4>
      </vt:variant>
      <vt:variant>
        <vt:lpstr>Заголовки слайдов</vt:lpstr>
      </vt:variant>
      <vt:variant>
        <vt:i4>65</vt:i4>
      </vt:variant>
    </vt:vector>
  </HeadingPairs>
  <TitlesOfParts>
    <vt:vector size="90" baseType="lpstr">
      <vt:lpstr>Аспект</vt:lpstr>
      <vt:lpstr>Аптека</vt:lpstr>
      <vt:lpstr>NewsPrint</vt:lpstr>
      <vt:lpstr>Winter</vt:lpstr>
      <vt:lpstr>Кутюр</vt:lpstr>
      <vt:lpstr>Волна</vt:lpstr>
      <vt:lpstr>Decatur</vt:lpstr>
      <vt:lpstr>Изящная</vt:lpstr>
      <vt:lpstr>Солнцестояние</vt:lpstr>
      <vt:lpstr>Эркер</vt:lpstr>
      <vt:lpstr>Метро</vt:lpstr>
      <vt:lpstr>1_Аспект</vt:lpstr>
      <vt:lpstr>Поток</vt:lpstr>
      <vt:lpstr>1_Эркер</vt:lpstr>
      <vt:lpstr>1_Изящная</vt:lpstr>
      <vt:lpstr>Официальная</vt:lpstr>
      <vt:lpstr>Ясность</vt:lpstr>
      <vt:lpstr>Трек</vt:lpstr>
      <vt:lpstr>Воздушный поток</vt:lpstr>
      <vt:lpstr>1_NewsPrint</vt:lpstr>
      <vt:lpstr>1_Воздушный поток</vt:lpstr>
      <vt:lpstr>Базовая</vt:lpstr>
      <vt:lpstr>Тема Office</vt:lpstr>
      <vt:lpstr>Составная</vt:lpstr>
      <vt:lpstr>1_Аптека</vt:lpstr>
      <vt:lpstr>   </vt:lpstr>
      <vt:lpstr>Презентация PowerPoint</vt:lpstr>
      <vt:lpstr>Презентация PowerPoint</vt:lpstr>
      <vt:lpstr>Презентация PowerPoint</vt:lpstr>
      <vt:lpstr>Поступившие доходы позволили профинансировать следующие расходы бюджета: </vt:lpstr>
      <vt:lpstr>ДОХОДЫ  </vt:lpstr>
      <vt:lpstr>РАСХОДЫ  на 2014 год </vt:lpstr>
      <vt:lpstr>Презентация PowerPoint</vt:lpstr>
      <vt:lpstr>По просьбе жителей и по плану 2013 года на улице Заречная был проведен дополнительный водопровод протяженностью 300 метров, установлены две колонки. Общая стоимость реконструкции водопровода 306 300 рублей из районного бюджета. </vt:lpstr>
      <vt:lpstr>Колонка в д.Корноухово</vt:lpstr>
      <vt:lpstr>Водонапорная башня на ул.Большая</vt:lpstr>
      <vt:lpstr>Обкашивание дорог</vt:lpstr>
      <vt:lpstr>Презентация PowerPoint</vt:lpstr>
      <vt:lpstr> В с. Ульянково по ул. Большая проложена щебеночная дорога</vt:lpstr>
      <vt:lpstr>Весеннее половодье</vt:lpstr>
      <vt:lpstr>Реконструкция уличного освещения</vt:lpstr>
      <vt:lpstr>Количество населения</vt:lpstr>
      <vt:lpstr>Смертность населения составляет 18 человек. Умерло  3 женщины  и 15 мужчин.  Средний возраст умерших: мужчин 63,3 года,  женщин  83,6 года.</vt:lpstr>
      <vt:lpstr>Презентация PowerPoint</vt:lpstr>
      <vt:lpstr> Занятость населения на 01.01.2014г.  </vt:lpstr>
      <vt:lpstr>Семья Кириловых по федеральной целевой программе «Социальное развитие села» получили ипотеку  на строительство дома, построили  и в настоящее время дом готов для жилья.</vt:lpstr>
      <vt:lpstr>Поголовье скота</vt:lpstr>
      <vt:lpstr>Наше сельское поселение  принимало участие на сельскохозяйственных ярмарках 30 сентября в районном центре и  9 ноября в .Казани.</vt:lpstr>
      <vt:lpstr>Благоустройство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Новогоднее оформление территории клуба</vt:lpstr>
      <vt:lpstr>Бродячие собаки</vt:lpstr>
      <vt:lpstr>Сход граждан</vt:lpstr>
      <vt:lpstr> На ограждение кладбища всего собрали – 104 270 рублей, из них внесли свой вклад городские жители в сумме 30 450 рублей, за металлолом, собранный на территории кладбище – 4750 рублей. На собранные деньги с огромной помощью ООО «Ак Барс Кайбицы – 2» оградили две стороны кладбища, на общую сумму 237 049 рублей.</vt:lpstr>
      <vt:lpstr>Презентация PowerPoint</vt:lpstr>
      <vt:lpstr>Приобретение стройматериалов для ограждения кладбища</vt:lpstr>
      <vt:lpstr>Субботник</vt:lpstr>
      <vt:lpstr>Презентация PowerPoint</vt:lpstr>
      <vt:lpstr>Вырубка американского клена</vt:lpstr>
      <vt:lpstr>Презентация PowerPoint</vt:lpstr>
      <vt:lpstr>Ограждение церкви</vt:lpstr>
      <vt:lpstr>Коллектив «Рябинушка»</vt:lpstr>
      <vt:lpstr>Пошив костюмов</vt:lpstr>
      <vt:lpstr>Концерт в с.Багаево</vt:lpstr>
      <vt:lpstr>Презентация PowerPoint</vt:lpstr>
      <vt:lpstr>Поздравление на дому</vt:lpstr>
      <vt:lpstr>Презентация PowerPoint</vt:lpstr>
      <vt:lpstr>Выступление перед комбайнерами</vt:lpstr>
      <vt:lpstr>Наши призывники</vt:lpstr>
      <vt:lpstr>Проводы Мареева Павла</vt:lpstr>
      <vt:lpstr>Участие в соревнованиях по волейболу</vt:lpstr>
      <vt:lpstr>Устройство волейбольной площадки</vt:lpstr>
      <vt:lpstr>Ремонт ФАПа в д.Корноухово</vt:lpstr>
      <vt:lpstr>Поздравление участника Сталинградской битвы Петухова Павла Тимофеевича</vt:lpstr>
      <vt:lpstr>Поздравление с 85-летним юбилеем вдовы ветерана ВОВ Ветлугиной З.А.</vt:lpstr>
      <vt:lpstr>Праздничное мероприятие «День пожилого человека»</vt:lpstr>
      <vt:lpstr>Помощь одиноким </vt:lpstr>
      <vt:lpstr>Выставка к празднику «День Матери»</vt:lpstr>
      <vt:lpstr>Выставка  «Чудо-овощ»</vt:lpstr>
      <vt:lpstr>Презентация PowerPoint</vt:lpstr>
      <vt:lpstr>Районный турнир по шахматам, шашкам под названием «Связь поколений» </vt:lpstr>
      <vt:lpstr>Презентация PowerPoint</vt:lpstr>
      <vt:lpstr>1 место в конкурсе по шашкам занял Корсаков Николай Максимович</vt:lpstr>
      <vt:lpstr>Спартакиада пенсионеров  РТ «Третий возраст». </vt:lpstr>
      <vt:lpstr>Новая пожарная машина</vt:lpstr>
      <vt:lpstr>Задачи, которые стоят перед администрацией поселения в 2014 году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Ульянковского СП о деятельности исполнительного комитета Ульянковского СП за 2013 год и задачи на 2014 год</dc:title>
  <dc:creator>Светлана</dc:creator>
  <cp:lastModifiedBy>Любовь</cp:lastModifiedBy>
  <cp:revision>54</cp:revision>
  <dcterms:created xsi:type="dcterms:W3CDTF">2014-01-24T04:19:29Z</dcterms:created>
  <dcterms:modified xsi:type="dcterms:W3CDTF">2014-01-27T07:50:28Z</dcterms:modified>
</cp:coreProperties>
</file>